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38" r:id="rId1"/>
  </p:sldMasterIdLst>
  <p:notesMasterIdLst>
    <p:notesMasterId r:id="rId14"/>
  </p:notesMasterIdLst>
  <p:handoutMasterIdLst>
    <p:handoutMasterId r:id="rId15"/>
  </p:handoutMasterIdLst>
  <p:sldIdLst>
    <p:sldId id="1119" r:id="rId2"/>
    <p:sldId id="1108" r:id="rId3"/>
    <p:sldId id="1120" r:id="rId4"/>
    <p:sldId id="1109" r:id="rId5"/>
    <p:sldId id="1110" r:id="rId6"/>
    <p:sldId id="1128" r:id="rId7"/>
    <p:sldId id="1125" r:id="rId8"/>
    <p:sldId id="1126" r:id="rId9"/>
    <p:sldId id="1114" r:id="rId10"/>
    <p:sldId id="1115" r:id="rId11"/>
    <p:sldId id="1116" r:id="rId12"/>
    <p:sldId id="1106" r:id="rId13"/>
  </p:sldIdLst>
  <p:sldSz cx="12192000" cy="6858000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32582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364" autoAdjust="0"/>
  </p:normalViewPr>
  <p:slideViewPr>
    <p:cSldViewPr>
      <p:cViewPr varScale="1">
        <p:scale>
          <a:sx n="93" d="100"/>
          <a:sy n="93" d="100"/>
        </p:scale>
        <p:origin x="370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06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8" y="0"/>
            <a:ext cx="3056414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469AF830-6A83-4B9B-A3FF-15BC2649FA50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1"/>
            <a:ext cx="3056414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8" y="8842031"/>
            <a:ext cx="3056414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DE35AB15-5139-4657-8B5E-7C5EE5FDB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8" y="1"/>
            <a:ext cx="3056414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17501068-C8CE-4680-982D-3A86BBFC9B59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698500"/>
            <a:ext cx="62055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4"/>
            <a:ext cx="5642610" cy="4189095"/>
          </a:xfrm>
          <a:prstGeom prst="rect">
            <a:avLst/>
          </a:prstGeom>
        </p:spPr>
        <p:txBody>
          <a:bodyPr vert="horz" lIns="92930" tIns="46465" rIns="92930" bIns="4646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8" y="8842030"/>
            <a:ext cx="3056414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59882BCD-9D01-4E7B-825E-A9BFCFBA66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78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EDED1F-96F7-4AA9-80F5-3CA075889C76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77CF62-8699-433C-BED0-EE49652F0B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8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4348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2034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41643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5770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3987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1194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24B466-FF42-4952-863B-9359846F1B7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37A2D-BE6C-4364-A9E0-E6B9A174B14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68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1A90A-A371-4762-B6CD-804E6169BB71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E89EFF-DA10-4707-9A09-581D115B6C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6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9932B3-311F-4889-B896-9EABC9497B30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0F0DC-4C07-479A-8509-48AB336676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78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B4FB86-EA33-4CFC-905F-356853EA5BE9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EA2130-4176-4BD0-951C-561F8BA337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5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F94361-67E6-4D38-9D0F-DCD12B1DE1C9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81BF7-4502-46D5-9430-DE18BA6CDF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4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052710-5417-4D35-98BA-3ED742A58415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109A18-D15B-4745-A54F-827A2B8186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486180-4324-4EBA-9853-C6B9EBBA15B3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1B5F6-D53E-417A-B2B8-DDA477C7A4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1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8D4AE-0E2F-4775-BBF4-BCDDF7B8C1FD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DCCD7-5A7F-452B-AEF2-E69BC32BE0D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6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22CA27-E73B-41AE-BC77-964F2CFEF0CB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E4D753-CC7C-4A40-A941-CB57DB2773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8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702B74-8831-403C-9E6D-533A8A5C8B36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C0D58F-1021-41F1-B8DE-0345183957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A284B151-7E22-4B43-96D6-016E8B21D7EE}" type="datetime1">
              <a:rPr lang="en-US" smtClean="0"/>
              <a:pPr>
                <a:defRPr/>
              </a:pPr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FF382B-41FF-479E-98EC-C12E87FB0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38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39" r:id="rId1"/>
    <p:sldLayoutId id="2147484940" r:id="rId2"/>
    <p:sldLayoutId id="2147484941" r:id="rId3"/>
    <p:sldLayoutId id="2147484942" r:id="rId4"/>
    <p:sldLayoutId id="2147484943" r:id="rId5"/>
    <p:sldLayoutId id="2147484944" r:id="rId6"/>
    <p:sldLayoutId id="2147484945" r:id="rId7"/>
    <p:sldLayoutId id="2147484946" r:id="rId8"/>
    <p:sldLayoutId id="2147484947" r:id="rId9"/>
    <p:sldLayoutId id="2147484948" r:id="rId10"/>
    <p:sldLayoutId id="2147484949" r:id="rId11"/>
    <p:sldLayoutId id="2147484950" r:id="rId12"/>
    <p:sldLayoutId id="2147484951" r:id="rId13"/>
    <p:sldLayoutId id="2147484952" r:id="rId14"/>
    <p:sldLayoutId id="2147484953" r:id="rId15"/>
    <p:sldLayoutId id="2147484954" r:id="rId16"/>
    <p:sldLayoutId id="214748495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605314"/>
            <a:ext cx="11048999" cy="28956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  <a:t>Name of Research Group:</a:t>
            </a:r>
            <a:b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  <a:t>Department:</a:t>
            </a:r>
            <a:b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  <a:t/>
            </a:r>
            <a:b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sz="3200" b="1" dirty="0">
                <a:solidFill>
                  <a:srgbClr val="FFFF00"/>
                </a:solidFill>
                <a:latin typeface="Cambria" panose="02040503050406030204" pitchFamily="18" charset="0"/>
              </a:rPr>
              <a:t>Campus/CU: 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endParaRPr lang="en-US" sz="24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F7069-6887-46B5-8D56-87107363AF3B}" type="slidenum">
              <a:rPr lang="en-US" sz="1800" smtClean="0"/>
              <a:pPr/>
              <a:t>1</a:t>
            </a:fld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338" y="273465"/>
            <a:ext cx="1447800" cy="15799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776149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Bahria University</a:t>
            </a:r>
          </a:p>
          <a:p>
            <a:r>
              <a:rPr lang="en-US" sz="2400" b="1" dirty="0">
                <a:latin typeface="Cambria" panose="02040503050406030204" pitchFamily="18" charset="0"/>
              </a:rPr>
              <a:t>Discovering Knowledge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E7F815-F69C-42D6-8743-B5E0DA29BCC8}"/>
              </a:ext>
            </a:extLst>
          </p:cNvPr>
          <p:cNvSpPr txBox="1">
            <a:spLocks/>
          </p:cNvSpPr>
          <p:nvPr/>
        </p:nvSpPr>
        <p:spPr>
          <a:xfrm>
            <a:off x="838200" y="2057400"/>
            <a:ext cx="11048999" cy="15479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</a:br>
            <a:r>
              <a:rPr lang="en-US" sz="3600" b="1" dirty="0">
                <a:solidFill>
                  <a:srgbClr val="FFFF00"/>
                </a:solidFill>
                <a:latin typeface="Cambria" panose="02040503050406030204" pitchFamily="18" charset="0"/>
              </a:rPr>
              <a:t>Presentation on the Activities of Research Groups</a:t>
            </a:r>
          </a:p>
          <a:p>
            <a:pPr algn="ctr" fontAlgn="auto">
              <a:spcAft>
                <a:spcPts val="0"/>
              </a:spcAft>
            </a:pPr>
            <a:r>
              <a:rPr lang="en-US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(1</a:t>
            </a:r>
            <a:r>
              <a:rPr lang="en-US" sz="2800" b="1" baseline="300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st</a:t>
            </a:r>
            <a:r>
              <a:rPr lang="en-US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 July, 2017 to 30</a:t>
            </a:r>
            <a:r>
              <a:rPr lang="en-US" sz="2800" b="1" baseline="300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th</a:t>
            </a:r>
            <a:r>
              <a:rPr lang="en-US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 April, 2018)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endParaRPr lang="en-US" sz="24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15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EC87E9-7683-4406-8260-9559E66F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411163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</a:rPr>
              <a:t>Details of Research Publications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158CA-79C3-450B-B113-63C9870EC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6E1F6E-4DE3-4BB8-8FB8-9D7D169BB4D9}" type="slidenum">
              <a:rPr lang="en-US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9309CE-E64B-411D-A10F-AEECE318D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093217"/>
              </p:ext>
            </p:extLst>
          </p:nvPr>
        </p:nvGraphicFramePr>
        <p:xfrm>
          <a:off x="533399" y="762001"/>
          <a:ext cx="10657339" cy="60118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30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1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2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12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45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75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70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S. No.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Author(s)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Please provide the list of all authors, write full name(s) of author(s) instead </a:t>
                      </a:r>
                      <a:r>
                        <a:rPr lang="en-US" sz="1600" b="1" dirty="0" smtClean="0">
                          <a:solidFill>
                            <a:srgbClr val="FFFF00"/>
                          </a:solidFill>
                          <a:effectLst/>
                        </a:rPr>
                        <a:t>of </a:t>
                      </a: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initials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Title of Research Paper/Book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Name of Journal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Name of Publisher (in case of book publication)</a:t>
                      </a:r>
                      <a:endParaRPr lang="en-US" sz="1600" b="1" i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Type of Journal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(must to be filled)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i="0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 err="1">
                          <a:solidFill>
                            <a:srgbClr val="FFFF00"/>
                          </a:solidFill>
                          <a:effectLst/>
                        </a:rPr>
                        <a:t>i</a:t>
                      </a: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. ISI-Indexed with                        Impact Factor 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ii. HEC recognized local journal in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X, Y or Z Category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00"/>
                          </a:solidFill>
                          <a:effectLst/>
                        </a:rPr>
                        <a:t>iii. Other journal)</a:t>
                      </a:r>
                      <a:endParaRPr lang="en-US" sz="1600" b="1" i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Status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Published/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Accepted/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Submitted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Date of Publication,</a:t>
                      </a:r>
                      <a:r>
                        <a:rPr lang="en-US" sz="1600" b="1" baseline="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if published or to be published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rgbClr val="FFFF00"/>
                          </a:solidFill>
                          <a:effectLst/>
                        </a:rPr>
                        <a:t>(please mention both month and year)</a:t>
                      </a:r>
                      <a:endParaRPr lang="en-US" sz="1600" b="1" i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3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2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55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66" marR="68466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7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9440529A-BE73-4753-B26B-80A25FCA2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817" y="452718"/>
            <a:ext cx="9404723" cy="610698"/>
          </a:xfrm>
        </p:spPr>
        <p:txBody>
          <a:bodyPr/>
          <a:lstStyle/>
          <a:p>
            <a:pPr algn="ctr" eaLnBrk="1" hangingPunct="1"/>
            <a:r>
              <a:rPr lang="en-US" altLang="en-US" sz="2800" b="1" dirty="0">
                <a:solidFill>
                  <a:srgbClr val="FFFF00"/>
                </a:solidFill>
              </a:rPr>
              <a:t>Details of Funded Research Projects </a:t>
            </a:r>
            <a:endParaRPr lang="en-US" alt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0BBA9D-93F9-43E2-9004-16D5A73D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076A9E-0833-43EA-9815-A3BCEA165DBD}" type="slidenum">
              <a:rPr lang="en-US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FEEC77-B480-4AAB-93B0-C64A43889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654398"/>
              </p:ext>
            </p:extLst>
          </p:nvPr>
        </p:nvGraphicFramePr>
        <p:xfrm>
          <a:off x="646111" y="1295401"/>
          <a:ext cx="10544628" cy="512006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96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6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6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9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73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44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31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045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S. No.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00"/>
                          </a:solidFill>
                          <a:effectLst/>
                        </a:rPr>
                        <a:t>Project Title</a:t>
                      </a:r>
                      <a:endParaRPr lang="en-US" sz="1600" b="1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00"/>
                          </a:solidFill>
                          <a:effectLst/>
                        </a:rPr>
                        <a:t>Full Name of Principal Investigator and other member(s)</a:t>
                      </a:r>
                      <a:endParaRPr lang="en-US" sz="1600" b="1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Nature/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Description of Project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Project duration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(start and end date)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Amount of Funding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(Rs.</a:t>
                      </a:r>
                      <a:r>
                        <a:rPr lang="en-US" sz="1600" b="1" baseline="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million)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00"/>
                          </a:solidFill>
                          <a:effectLst/>
                        </a:rPr>
                        <a:t>Funding Agency</a:t>
                      </a:r>
                      <a:endParaRPr lang="en-US" sz="1600" b="1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Status: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Approved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Under-review/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Submitted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9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39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4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764A6-5B22-4511-B56C-52E85968A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667000"/>
            <a:ext cx="8229600" cy="1447800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8800" b="1" dirty="0">
                <a:solidFill>
                  <a:srgbClr val="FFFF00"/>
                </a:solidFill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49C0A-9D1A-470D-BD42-69E9E466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F7069-6887-46B5-8D56-87107363AF3B}" type="slidenum">
              <a:rPr lang="en-US" sz="1800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3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C6FCE2-3CFA-41F8-87C3-E1E54B7F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817" y="304702"/>
            <a:ext cx="9404723" cy="610698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Introduction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2CA31-4669-45B3-87FC-A1EC6C7B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857C0-364E-4526-A692-1BE02F85B837}" type="slidenum">
              <a:rPr lang="en-US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2A488C-07F4-494A-80C4-529007137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074586"/>
              </p:ext>
            </p:extLst>
          </p:nvPr>
        </p:nvGraphicFramePr>
        <p:xfrm>
          <a:off x="646112" y="1295401"/>
          <a:ext cx="10544627" cy="5445564"/>
        </p:xfrm>
        <a:graphic>
          <a:graphicData uri="http://schemas.openxmlformats.org/drawingml/2006/table">
            <a:tbl>
              <a:tblPr firstRow="1" firstCol="1" bandRow="1"/>
              <a:tblGrid>
                <a:gridCol w="4011117">
                  <a:extLst>
                    <a:ext uri="{9D8B030D-6E8A-4147-A177-3AD203B41FA5}">
                      <a16:colId xmlns:a16="http://schemas.microsoft.com/office/drawing/2014/main" val="2036589537"/>
                    </a:ext>
                  </a:extLst>
                </a:gridCol>
                <a:gridCol w="2886571">
                  <a:extLst>
                    <a:ext uri="{9D8B030D-6E8A-4147-A177-3AD203B41FA5}">
                      <a16:colId xmlns:a16="http://schemas.microsoft.com/office/drawing/2014/main" val="2275676082"/>
                    </a:ext>
                  </a:extLst>
                </a:gridCol>
                <a:gridCol w="3646939">
                  <a:extLst>
                    <a:ext uri="{9D8B030D-6E8A-4147-A177-3AD203B41FA5}">
                      <a16:colId xmlns:a16="http://schemas.microsoft.com/office/drawing/2014/main" val="4245407748"/>
                    </a:ext>
                  </a:extLst>
                </a:gridCol>
              </a:tblGrid>
              <a:tr h="752823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Name of Group Head</a:t>
                      </a:r>
                    </a:p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i="1" dirty="0">
                          <a:effectLst/>
                          <a:latin typeface="+mj-lt"/>
                        </a:rPr>
                        <a:t>(as focal person of group)</a:t>
                      </a:r>
                      <a:endParaRPr lang="en-US" sz="2400" b="1" i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 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901262"/>
                  </a:ext>
                </a:extLst>
              </a:tr>
              <a:tr h="753479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Contact Details of </a:t>
                      </a:r>
                    </a:p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Group Head/Focal Person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Contact No: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BU Official Email: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41780"/>
                  </a:ext>
                </a:extLst>
              </a:tr>
              <a:tr h="753479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Date of Establishment of Group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 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318269"/>
                  </a:ext>
                </a:extLst>
              </a:tr>
              <a:tr h="649293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No. of Group Members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910158"/>
                  </a:ext>
                </a:extLst>
              </a:tr>
              <a:tr h="2272527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 smtClean="0">
                          <a:effectLst/>
                          <a:latin typeface="+mj-lt"/>
                        </a:rPr>
                        <a:t>Research</a:t>
                      </a:r>
                      <a:r>
                        <a:rPr lang="en-US" sz="2400" b="1" baseline="0" dirty="0" smtClean="0">
                          <a:effectLst/>
                          <a:latin typeface="+mj-lt"/>
                        </a:rPr>
                        <a:t> Areas</a:t>
                      </a:r>
                      <a:endParaRPr lang="en-US" sz="2400" b="1" dirty="0">
                        <a:effectLst/>
                        <a:latin typeface="+mj-lt"/>
                      </a:endParaRPr>
                    </a:p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+mj-lt"/>
                      </a:endParaRPr>
                    </a:p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j-lt"/>
                        </a:rPr>
                        <a:t> 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42900" marR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bullet form)</a:t>
                      </a:r>
                    </a:p>
                    <a:p>
                      <a:pPr marL="342900" marR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b="1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b="1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b="1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b="1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936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1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C6FCE2-3CFA-41F8-87C3-E1E54B7F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9404723" cy="764886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List of Research Group Members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2CA31-4669-45B3-87FC-A1EC6C7B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857C0-364E-4526-A692-1BE02F85B837}" type="slidenum">
              <a:rPr lang="en-US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40D3C3-2238-4091-B959-E3E11F945E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762346"/>
              </p:ext>
            </p:extLst>
          </p:nvPr>
        </p:nvGraphicFramePr>
        <p:xfrm>
          <a:off x="838200" y="1371600"/>
          <a:ext cx="10200136" cy="5012140"/>
        </p:xfrm>
        <a:graphic>
          <a:graphicData uri="http://schemas.openxmlformats.org/drawingml/2006/table">
            <a:tbl>
              <a:tblPr firstRow="1" firstCol="1" bandRow="1"/>
              <a:tblGrid>
                <a:gridCol w="990600">
                  <a:extLst>
                    <a:ext uri="{9D8B030D-6E8A-4147-A177-3AD203B41FA5}">
                      <a16:colId xmlns:a16="http://schemas.microsoft.com/office/drawing/2014/main" val="1981342327"/>
                    </a:ext>
                  </a:extLst>
                </a:gridCol>
                <a:gridCol w="5791200">
                  <a:extLst>
                    <a:ext uri="{9D8B030D-6E8A-4147-A177-3AD203B41FA5}">
                      <a16:colId xmlns:a16="http://schemas.microsoft.com/office/drawing/2014/main" val="660393852"/>
                    </a:ext>
                  </a:extLst>
                </a:gridCol>
                <a:gridCol w="3418336">
                  <a:extLst>
                    <a:ext uri="{9D8B030D-6E8A-4147-A177-3AD203B41FA5}">
                      <a16:colId xmlns:a16="http://schemas.microsoft.com/office/drawing/2014/main" val="2340550881"/>
                    </a:ext>
                  </a:extLst>
                </a:gridCol>
              </a:tblGrid>
              <a:tr h="60992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S. No. 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Name </a:t>
                      </a:r>
                      <a:r>
                        <a:rPr lang="en-US" sz="2400" b="1" dirty="0" smtClean="0">
                          <a:effectLst/>
                        </a:rPr>
                        <a:t>of</a:t>
                      </a:r>
                      <a:r>
                        <a:rPr lang="en-US" sz="2400" b="1" baseline="0" dirty="0" smtClean="0">
                          <a:effectLst/>
                        </a:rPr>
                        <a:t> </a:t>
                      </a:r>
                      <a:r>
                        <a:rPr lang="en-US" sz="2400" b="1" dirty="0" smtClean="0">
                          <a:effectLst/>
                        </a:rPr>
                        <a:t>Group </a:t>
                      </a:r>
                      <a:r>
                        <a:rPr lang="en-US" sz="2400" b="1" dirty="0">
                          <a:effectLst/>
                        </a:rPr>
                        <a:t>Member / Researcher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Designation &amp; Department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2108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933209"/>
                  </a:ext>
                </a:extLst>
              </a:tr>
              <a:tr h="60398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719559"/>
                  </a:ext>
                </a:extLst>
              </a:tr>
              <a:tr h="70439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787506"/>
                  </a:ext>
                </a:extLst>
              </a:tr>
              <a:tr h="70439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283735"/>
                  </a:ext>
                </a:extLst>
              </a:tr>
              <a:tr h="70439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030976"/>
                  </a:ext>
                </a:extLst>
              </a:tr>
              <a:tr h="70439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059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F2281AD6-5BA0-4DD1-8B8E-B38026181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8" y="295729"/>
            <a:ext cx="8039102" cy="715962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</a:rPr>
              <a:t>Summary of Research Papers/Books</a:t>
            </a:r>
            <a:endParaRPr lang="en-US" alt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DD04F-541E-4658-B3CF-EECCCF539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3987D-ECA5-4BBE-89CE-E666D3FC0F1D}" type="slidenum">
              <a:rPr lang="en-US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284952D-9527-4F22-A275-FFCB399F6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334377"/>
              </p:ext>
            </p:extLst>
          </p:nvPr>
        </p:nvGraphicFramePr>
        <p:xfrm>
          <a:off x="762000" y="1231742"/>
          <a:ext cx="10428738" cy="51371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701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Journal Publications/Books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Status 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0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Published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Accepted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Submitted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In Progress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(working)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No. of Journal Publications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(Impact Factor)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No. of Journal Publications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(HEC Recognized X, Y or Z Category)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027">
                <a:tc>
                  <a:txBody>
                    <a:bodyPr/>
                    <a:lstStyle/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National/International Publications</a:t>
                      </a:r>
                    </a:p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(Non-HEC Recognized)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No. of Books published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By National/International Publishers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ight Arrow 5">
            <a:hlinkClick r:id="rId2" action="ppaction://hlinksldjump"/>
            <a:extLst>
              <a:ext uri="{FF2B5EF4-FFF2-40B4-BE49-F238E27FC236}">
                <a16:creationId xmlns:a16="http://schemas.microsoft.com/office/drawing/2014/main" id="{B49BCA00-C556-4322-AF58-750622C61121}"/>
              </a:ext>
            </a:extLst>
          </p:cNvPr>
          <p:cNvSpPr/>
          <p:nvPr/>
        </p:nvSpPr>
        <p:spPr>
          <a:xfrm>
            <a:off x="9895338" y="6296075"/>
            <a:ext cx="1295400" cy="4794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hlinkClick r:id="rId2" action="ppaction://hlinksldjump"/>
              </a:rPr>
              <a:t>Details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FD99-0AC2-4E19-BA67-E7662ED12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734" y="435890"/>
            <a:ext cx="8229600" cy="487363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</a:rPr>
              <a:t>Summary of Research Projects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CD975E-2754-4279-9E32-ED56FF40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357B4-0925-4744-8AF2-8888F77E58E9}" type="slidenum">
              <a:rPr lang="en-US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29E4BE-7275-4F59-9BD3-4254696B2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755285"/>
              </p:ext>
            </p:extLst>
          </p:nvPr>
        </p:nvGraphicFramePr>
        <p:xfrm>
          <a:off x="762000" y="1295400"/>
          <a:ext cx="10428739" cy="44924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29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5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29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3685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Research Projects (funded)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6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Status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1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--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Submitted to funding agency and under evaluation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Approved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 of Funding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Rs. in Million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(if approved)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1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No. of Research Projects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ight Arrow 5">
            <a:hlinkClick r:id="rId2" action="ppaction://hlinksldjump"/>
            <a:extLst>
              <a:ext uri="{FF2B5EF4-FFF2-40B4-BE49-F238E27FC236}">
                <a16:creationId xmlns:a16="http://schemas.microsoft.com/office/drawing/2014/main" id="{F7C638A4-C55B-4AAC-81E3-44A4F575E7CD}"/>
              </a:ext>
            </a:extLst>
          </p:cNvPr>
          <p:cNvSpPr/>
          <p:nvPr/>
        </p:nvSpPr>
        <p:spPr>
          <a:xfrm>
            <a:off x="9887133" y="6205440"/>
            <a:ext cx="1295400" cy="4794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hlinkClick r:id="rId2" action="ppaction://hlinksldjump"/>
              </a:rPr>
              <a:t>Details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12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FD99-0AC2-4E19-BA67-E7662ED12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817" y="190988"/>
            <a:ext cx="9404723" cy="977167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</a:rPr>
              <a:t>Details of Existing International Linkages through </a:t>
            </a:r>
            <a:r>
              <a:rPr lang="en-US" sz="2800" b="1" dirty="0" smtClean="0">
                <a:solidFill>
                  <a:srgbClr val="FFFF00"/>
                </a:solidFill>
              </a:rPr>
              <a:t>Projects/Publications </a:t>
            </a:r>
            <a:r>
              <a:rPr lang="en-US" sz="2800" b="1" dirty="0">
                <a:solidFill>
                  <a:srgbClr val="FFFF00"/>
                </a:solidFill>
              </a:rPr>
              <a:t>or Other Sources </a:t>
            </a:r>
            <a:endParaRPr lang="en-US" sz="18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927742"/>
              </p:ext>
            </p:extLst>
          </p:nvPr>
        </p:nvGraphicFramePr>
        <p:xfrm>
          <a:off x="762000" y="1272896"/>
          <a:ext cx="10428739" cy="5303520"/>
        </p:xfrm>
        <a:graphic>
          <a:graphicData uri="http://schemas.openxmlformats.org/drawingml/2006/table">
            <a:tbl>
              <a:tblPr firstRow="1" bandRow="1"/>
              <a:tblGrid>
                <a:gridCol w="609600">
                  <a:extLst>
                    <a:ext uri="{9D8B030D-6E8A-4147-A177-3AD203B41FA5}">
                      <a16:colId xmlns:a16="http://schemas.microsoft.com/office/drawing/2014/main" val="185695909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852553489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1377913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17849026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579539975"/>
                    </a:ext>
                  </a:extLst>
                </a:gridCol>
                <a:gridCol w="1437139">
                  <a:extLst>
                    <a:ext uri="{9D8B030D-6E8A-4147-A177-3AD203B41FA5}">
                      <a16:colId xmlns:a16="http://schemas.microsoft.com/office/drawing/2014/main" val="2108595975"/>
                    </a:ext>
                  </a:extLst>
                </a:gridCol>
              </a:tblGrid>
              <a:tr h="1622704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S. No.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Focal Person from</a:t>
                      </a:r>
                      <a:r>
                        <a:rPr lang="en-US" b="1" baseline="0" dirty="0" smtClean="0"/>
                        <a:t> foreign university/</a:t>
                      </a:r>
                    </a:p>
                    <a:p>
                      <a:r>
                        <a:rPr lang="en-US" b="1" baseline="0" dirty="0" smtClean="0"/>
                        <a:t>organization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 of foreign</a:t>
                      </a:r>
                      <a:r>
                        <a:rPr lang="en-US" b="1" baseline="0" dirty="0" smtClean="0"/>
                        <a:t> university/</a:t>
                      </a:r>
                    </a:p>
                    <a:p>
                      <a:r>
                        <a:rPr lang="en-US" b="1" baseline="0" dirty="0" smtClean="0"/>
                        <a:t>organization with country name</a:t>
                      </a:r>
                    </a:p>
                    <a:p>
                      <a:r>
                        <a:rPr lang="en-US" b="1" i="1" baseline="0" dirty="0" smtClean="0"/>
                        <a:t>(with whom linkage established)</a:t>
                      </a:r>
                      <a:endParaRPr lang="en-US" b="1" i="1" dirty="0"/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Nature </a:t>
                      </a:r>
                      <a:r>
                        <a:rPr lang="en-US" b="1" dirty="0" smtClean="0"/>
                        <a:t>of</a:t>
                      </a:r>
                      <a:r>
                        <a:rPr lang="en-US" b="1" baseline="0" dirty="0" smtClean="0"/>
                        <a:t> linkage established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No. of</a:t>
                      </a:r>
                      <a:r>
                        <a:rPr lang="en-US" b="1" baseline="0" dirty="0" smtClean="0"/>
                        <a:t> joint publications published/</a:t>
                      </a:r>
                    </a:p>
                    <a:p>
                      <a:r>
                        <a:rPr lang="en-US" b="1" baseline="0" dirty="0" smtClean="0"/>
                        <a:t>accepted</a:t>
                      </a:r>
                    </a:p>
                    <a:p>
                      <a:r>
                        <a:rPr lang="en-US" b="1" baseline="0" dirty="0" smtClean="0"/>
                        <a:t> 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No. of</a:t>
                      </a:r>
                      <a:r>
                        <a:rPr lang="en-US" b="1" baseline="0" dirty="0" smtClean="0"/>
                        <a:t> joint research projects approved/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baseline="0" dirty="0" smtClean="0"/>
                        <a:t>submitted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179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175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069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322050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CD975E-2754-4279-9E32-ED56FF40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357B4-0925-4744-8AF2-8888F77E58E9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2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B23FCB4A-CF2B-4747-A08A-5BBA526CD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373134"/>
            <a:ext cx="9404723" cy="690282"/>
          </a:xfrm>
        </p:spPr>
        <p:txBody>
          <a:bodyPr/>
          <a:lstStyle/>
          <a:p>
            <a:pPr algn="ctr" eaLnBrk="1" hangingPunct="1"/>
            <a:r>
              <a:rPr lang="en-US" altLang="en-US" sz="2800" b="1" dirty="0">
                <a:solidFill>
                  <a:srgbClr val="FFFF00"/>
                </a:solidFill>
              </a:rPr>
              <a:t>Other Activities </a:t>
            </a:r>
            <a:r>
              <a:rPr lang="en-US" altLang="en-US" sz="2800" b="1" i="1" dirty="0">
                <a:solidFill>
                  <a:srgbClr val="FFFF00"/>
                </a:solidFill>
              </a:rPr>
              <a:t>(if any)</a:t>
            </a:r>
          </a:p>
        </p:txBody>
      </p:sp>
      <p:sp>
        <p:nvSpPr>
          <p:cNvPr id="9219" name="Content Placeholder 3">
            <a:extLst>
              <a:ext uri="{FF2B5EF4-FFF2-40B4-BE49-F238E27FC236}">
                <a16:creationId xmlns:a16="http://schemas.microsoft.com/office/drawing/2014/main" id="{DBEF30AB-A047-471D-8926-9209F6B5B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47800"/>
            <a:ext cx="10089541" cy="4876800"/>
          </a:xfrm>
        </p:spPr>
        <p:txBody>
          <a:bodyPr/>
          <a:lstStyle/>
          <a:p>
            <a:pPr eaLnBrk="1" hangingPunct="1"/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7215F1-B534-4FC0-A8A3-70DC20C8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49F62-FFDF-40E1-A51F-FE92251FA505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7B771C9-6318-4F55-84C1-E3705115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579" y="452718"/>
            <a:ext cx="9404723" cy="610698"/>
          </a:xfrm>
        </p:spPr>
        <p:txBody>
          <a:bodyPr/>
          <a:lstStyle/>
          <a:p>
            <a:pPr algn="ctr" eaLnBrk="1" hangingPunct="1"/>
            <a:r>
              <a:rPr lang="en-US" altLang="en-US" sz="2800" b="1" dirty="0">
                <a:solidFill>
                  <a:srgbClr val="FFFF00"/>
                </a:solidFill>
              </a:rPr>
              <a:t>Future Plans</a:t>
            </a:r>
            <a:endParaRPr lang="en-US" altLang="en-US" sz="2800" b="1" i="1" dirty="0">
              <a:solidFill>
                <a:srgbClr val="FFFF00"/>
              </a:solidFill>
            </a:endParaRPr>
          </a:p>
        </p:txBody>
      </p:sp>
      <p:sp>
        <p:nvSpPr>
          <p:cNvPr id="10243" name="Content Placeholder 3">
            <a:extLst>
              <a:ext uri="{FF2B5EF4-FFF2-40B4-BE49-F238E27FC236}">
                <a16:creationId xmlns:a16="http://schemas.microsoft.com/office/drawing/2014/main" id="{E0BA1DAF-BB7D-4EA8-BF69-2C52CDE34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71600"/>
            <a:ext cx="10276339" cy="4876799"/>
          </a:xfrm>
        </p:spPr>
        <p:txBody>
          <a:bodyPr/>
          <a:lstStyle/>
          <a:p>
            <a:pPr eaLnBrk="1" hangingPunct="1"/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C17CC8-F5CE-4C7B-B342-C57E68CB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26DE04-F65F-4516-978B-3500E7D6723D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9E47B699-7B8C-4E9F-93F9-85651C941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209800"/>
            <a:ext cx="8229600" cy="1981200"/>
          </a:xfrm>
        </p:spPr>
        <p:txBody>
          <a:bodyPr/>
          <a:lstStyle/>
          <a:p>
            <a:pPr marL="0" indent="0" algn="ctr">
              <a:buNone/>
            </a:pPr>
            <a:endParaRPr lang="en-US" altLang="en-US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Hyperlink Slides for the details of the Research Publications and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C5945-E37B-4E09-A677-F993908B8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EF8F87-D453-4EFB-A764-AEEFEFD92CE3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13242</TotalTime>
  <Words>381</Words>
  <Application>Microsoft Office PowerPoint</Application>
  <PresentationFormat>Widescreen</PresentationFormat>
  <Paragraphs>206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Century Gothic</vt:lpstr>
      <vt:lpstr>Times New Roman</vt:lpstr>
      <vt:lpstr>Wingdings 3</vt:lpstr>
      <vt:lpstr>Ion</vt:lpstr>
      <vt:lpstr>  Name of Research Group:  Department:  Campus/CU:  </vt:lpstr>
      <vt:lpstr>Introduction </vt:lpstr>
      <vt:lpstr>List of Research Group Members  </vt:lpstr>
      <vt:lpstr>Summary of Research Papers/Books</vt:lpstr>
      <vt:lpstr>Summary of Research Projects</vt:lpstr>
      <vt:lpstr>Details of Existing International Linkages through Projects/Publications or Other Sources </vt:lpstr>
      <vt:lpstr>Other Activities (if any)</vt:lpstr>
      <vt:lpstr>Future Plans</vt:lpstr>
      <vt:lpstr>PowerPoint Presentation</vt:lpstr>
      <vt:lpstr>Details of Research Publications</vt:lpstr>
      <vt:lpstr>Details of Funded Research Projects </vt:lpstr>
      <vt:lpstr>PowerPoint Presentation</vt:lpstr>
    </vt:vector>
  </TitlesOfParts>
  <Company>Bahria University, Islamabad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Abrar</dc:creator>
  <cp:lastModifiedBy>Abrar Hussain</cp:lastModifiedBy>
  <cp:revision>2242</cp:revision>
  <cp:lastPrinted>2017-10-09T12:52:10Z</cp:lastPrinted>
  <dcterms:created xsi:type="dcterms:W3CDTF">2012-05-28T05:23:35Z</dcterms:created>
  <dcterms:modified xsi:type="dcterms:W3CDTF">2018-04-09T05:37:57Z</dcterms:modified>
</cp:coreProperties>
</file>